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6" r:id="rId6"/>
    <p:sldId id="259" r:id="rId7"/>
    <p:sldId id="262" r:id="rId8"/>
    <p:sldId id="268" r:id="rId9"/>
    <p:sldId id="270" r:id="rId10"/>
    <p:sldId id="271" r:id="rId11"/>
    <p:sldId id="272" r:id="rId12"/>
    <p:sldId id="264" r:id="rId13"/>
    <p:sldId id="265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FF00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 userDrawn="1"/>
        </p:nvSpPr>
        <p:spPr>
          <a:xfrm>
            <a:off x="172278" y="1070888"/>
            <a:ext cx="8799444" cy="56505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pedia.ru/id316860p1.html" TargetMode="External"/><Relationship Id="rId2" Type="http://schemas.openxmlformats.org/officeDocument/2006/relationships/hyperlink" Target="http://www.xumuk.ru/encyklopedia/43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owerpointbase.com/" TargetMode="External"/><Relationship Id="rId5" Type="http://schemas.openxmlformats.org/officeDocument/2006/relationships/hyperlink" Target="http://www.youtube.com/watch?v=8GszElpzC7A" TargetMode="External"/><Relationship Id="rId4" Type="http://schemas.openxmlformats.org/officeDocument/2006/relationships/hyperlink" Target="https://ru.m.wikipedia.org/wiki/&#1040;&#1076;&#1089;&#1086;&#1088;&#1073;&#1094;&#1080;&#1103;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00954" y="739588"/>
            <a:ext cx="7355541" cy="53653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30123" y="1073666"/>
            <a:ext cx="5150224" cy="1876607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УГОЛЬНАЯ ИСТОРИЯ</a:t>
            </a:r>
            <a:endParaRPr lang="ru-RU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54481" y="3169103"/>
            <a:ext cx="6074228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b="1" u="sng" dirty="0" smtClean="0">
                <a:solidFill>
                  <a:srgbClr val="002060"/>
                </a:solidFill>
              </a:rPr>
              <a:t>Автор работы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</a:p>
          <a:p>
            <a:pPr algn="ctr" eaLnBrk="0" hangingPunct="0"/>
            <a:r>
              <a:rPr lang="ru-RU" sz="2000" b="1" dirty="0" smtClean="0">
                <a:solidFill>
                  <a:srgbClr val="002060"/>
                </a:solidFill>
              </a:rPr>
              <a:t>Никифорова София Дмитриевна, ученица 8 класса</a:t>
            </a:r>
          </a:p>
          <a:p>
            <a:pPr algn="ctr"/>
            <a:r>
              <a:rPr lang="ru-RU" sz="2000" b="1" u="sng" dirty="0" smtClean="0">
                <a:solidFill>
                  <a:srgbClr val="002060"/>
                </a:solidFill>
              </a:rPr>
              <a:t>Научный руководитель</a:t>
            </a:r>
            <a:r>
              <a:rPr lang="ru-RU" sz="2000" b="1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Паук Вера Владимировна, учитель географии,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МБУ «Гимназия №77» г.о. Тольятти</a:t>
            </a:r>
          </a:p>
          <a:p>
            <a:pPr algn="ctr" eaLnBrk="0" hangingPunct="0"/>
            <a:endParaRPr lang="ru-RU" sz="2200" b="1" dirty="0">
              <a:solidFill>
                <a:srgbClr val="603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Адсорбция растворённых веществ</a:t>
            </a:r>
          </a:p>
        </p:txBody>
      </p:sp>
      <p:pic>
        <p:nvPicPr>
          <p:cNvPr id="6" name="Picture 2" descr="D:\Desktop\УГОЛЬ\ФОТО\IMAG288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1297" y="3749041"/>
            <a:ext cx="4315660" cy="23643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2377441" y="1040672"/>
            <a:ext cx="4846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Водный раствор клюквенного сока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26" name="AutoShape 2" descr="Отображается файл &quot;20170322_104852.jpg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F:\РОСНАНО\2016-2017\УГОЛЬ\unname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28755" y="1397726"/>
            <a:ext cx="3984172" cy="2050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D:\Desktop\УГОЛЬ\ФОТО\IMAG287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8013" y="1376445"/>
            <a:ext cx="3853542" cy="2150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/>
          <p:cNvSpPr txBox="1"/>
          <p:nvPr/>
        </p:nvSpPr>
        <p:spPr>
          <a:xfrm>
            <a:off x="1071154" y="3409406"/>
            <a:ext cx="3265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 начале эксперимента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28755" y="3391989"/>
            <a:ext cx="4415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Через 10 минут после добавления угля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74468" y="6109845"/>
            <a:ext cx="4302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Через 20 минут после добавления угля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702629" y="3695232"/>
            <a:ext cx="412786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Результат:</a:t>
            </a:r>
            <a:r>
              <a:rPr lang="ru-RU" sz="2000" b="1" dirty="0" smtClean="0">
                <a:solidFill>
                  <a:srgbClr val="002060"/>
                </a:solidFill>
              </a:rPr>
              <a:t> 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в контрольном стакане цвет раствора не меняется, а в стаканах с углем раствор меняет окраску или обесцвечивается. Наилучшей адсорбцией обладает активированный уголь. Из трёх образцов полученного нами угля только ольховый адсорбировал все красящие вещества из раствора клюквенно сока.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Адсорбция растворённых веществ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5941" y="1972490"/>
          <a:ext cx="8660676" cy="4412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169"/>
                <a:gridCol w="2165169"/>
                <a:gridCol w="2165169"/>
                <a:gridCol w="2165169"/>
              </a:tblGrid>
              <a:tr h="398034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Уголь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Цвет раствора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9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Через 10 минут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Через 20 минут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После фильтрации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Контрольный стакан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розовый</a:t>
                      </a:r>
                    </a:p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Ольховый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бесцветный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Дубовый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бледно-желто-коричневый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Берёзовый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розовый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прозрачный с жёлто-коричневым оттенком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прозрачный с жёлтым оттенком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0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Активированный в таблетках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89165" y="1214845"/>
            <a:ext cx="7067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0,1% раствор перманганата калия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Адсорбция растворённых веществ</a:t>
            </a:r>
          </a:p>
        </p:txBody>
      </p:sp>
      <p:pic>
        <p:nvPicPr>
          <p:cNvPr id="5121" name="Picture 1" descr="D:\Desktop\УГОЛЬ\ФОТО\IMAG285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817" y="1371600"/>
            <a:ext cx="5598529" cy="2387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2" name="Picture 2" descr="D:\Desktop\УГОЛЬ\ФОТО\IMAG2861.jpg"/>
          <p:cNvPicPr>
            <a:picLocks noChangeAspect="1" noChangeArrowheads="1"/>
          </p:cNvPicPr>
          <p:nvPr/>
        </p:nvPicPr>
        <p:blipFill>
          <a:blip r:embed="rId3" cstate="email"/>
          <a:srcRect r="-227"/>
          <a:stretch>
            <a:fillRect/>
          </a:stretch>
        </p:blipFill>
        <p:spPr bwMode="auto">
          <a:xfrm>
            <a:off x="3361825" y="3958048"/>
            <a:ext cx="5522748" cy="2586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09006" y="992775"/>
            <a:ext cx="893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0,1% раствор перманганата калия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86847" y="1239414"/>
            <a:ext cx="3187336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Результат:</a:t>
            </a:r>
            <a:r>
              <a:rPr lang="ru-RU" sz="2000" b="1" dirty="0" smtClean="0">
                <a:solidFill>
                  <a:srgbClr val="002060"/>
                </a:solidFill>
              </a:rPr>
              <a:t> 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700" b="1" dirty="0" smtClean="0">
                <a:solidFill>
                  <a:srgbClr val="002060"/>
                </a:solidFill>
              </a:rPr>
              <a:t>в контрольном стакане цвет раствора не меняется, а в стаканах с углем раствор меняет окраску или обесцвечивается. Ольховый и дубовый уголь адсорбировали красящее вещество из раствора также хорошо, как активированный уголь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90496" y="3636219"/>
            <a:ext cx="1992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до фильтрования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176869" y="6331914"/>
            <a:ext cx="2317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после фильтрования </a:t>
            </a:r>
          </a:p>
        </p:txBody>
      </p:sp>
      <p:pic>
        <p:nvPicPr>
          <p:cNvPr id="6146" name="Picture 2" descr="F:\РОСНАНО\2016-2017\УГОЛЬ\Без назван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9642695">
            <a:off x="663756" y="4207057"/>
            <a:ext cx="1885950" cy="24288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2697" y="5154025"/>
            <a:ext cx="85169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Проведённые исследования доказали, что процесс получения древесного угля достаточно прост. Наш древесный  уголь (ольховый, дубовый и берёзовый) обладает хорошей адсорбционной способностью, то есть легко поглощает воду и растворённые в ней вещества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6572" y="1255934"/>
            <a:ext cx="847779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u="sng" dirty="0" smtClean="0">
                <a:solidFill>
                  <a:srgbClr val="002060"/>
                </a:solidFill>
              </a:rPr>
              <a:t>Древесный уголь</a:t>
            </a:r>
            <a:r>
              <a:rPr lang="ru-RU" b="1" dirty="0" smtClean="0">
                <a:solidFill>
                  <a:srgbClr val="002060"/>
                </a:solidFill>
              </a:rPr>
              <a:t> - это микропористый высокоуглеродистый продукт, образующийся при разложении древесины без доступа воздуха. При пиролизе древесины сохраняется структура её проводящих тканей, поэтому в образующемся древесном угле имеется большое количество капилляров и пор, обладающих большой суммарной поверхностью, что способствует его большой адсорбционной способности. Чтобы увеличить поглотительную способность, древесный уголь обрабатывают горячим водяным паром. Обработанный таким способом уголь называют активированным или активным.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48194"/>
            <a:ext cx="438912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ЗАКЛЮЧЕНИЕ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822" y="3579223"/>
            <a:ext cx="84386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Мы исследовали древесный уголь различных пород деревьев, полученный нами в самостоятельно изготовленной установке. Обработку горячим паром не применяли, а для сравнения свойств угля использовали древесный берёзовый уголь из магазина и аптечный активированный уголь.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4582" y="1464942"/>
            <a:ext cx="70800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</a:t>
            </a:r>
            <a:r>
              <a:rPr lang="en-US" dirty="0" smtClean="0">
                <a:hlinkClick r:id="rId2"/>
              </a:rPr>
              <a:t>http://www.xumuk.ru/encyklopedia/43.html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smtClean="0">
                <a:hlinkClick r:id="rId3"/>
              </a:rPr>
              <a:t>http://www.ngpedia.ru/id316860p1.html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smtClean="0">
                <a:hlinkClick r:id="rId4"/>
              </a:rPr>
              <a:t>https://ru.m.wikipedia.org/wiki/</a:t>
            </a:r>
            <a:r>
              <a:rPr lang="ru-RU" dirty="0" smtClean="0">
                <a:hlinkClick r:id="rId4"/>
              </a:rPr>
              <a:t>Адсорбция</a:t>
            </a:r>
            <a:r>
              <a:rPr lang="ru-RU" dirty="0" smtClean="0"/>
              <a:t> </a:t>
            </a:r>
          </a:p>
          <a:p>
            <a:r>
              <a:rPr lang="en-US" dirty="0" smtClean="0"/>
              <a:t>4. </a:t>
            </a:r>
            <a:r>
              <a:rPr lang="en-US" dirty="0" smtClean="0">
                <a:hlinkClick r:id="rId5"/>
              </a:rPr>
              <a:t>http://www.youtube.com/watch?v=8GszElpzC7A</a:t>
            </a:r>
            <a:endParaRPr lang="ru-RU" dirty="0" smtClean="0"/>
          </a:p>
          <a:p>
            <a:r>
              <a:rPr lang="ru-RU" dirty="0" smtClean="0"/>
              <a:t>5. </a:t>
            </a:r>
            <a:r>
              <a:rPr lang="ru-RU" u="sng" dirty="0" smtClean="0">
                <a:hlinkClick r:id="rId6"/>
              </a:rPr>
              <a:t>http://powerpointbase.com/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Заголовок 5"/>
          <p:cNvSpPr txBox="1">
            <a:spLocks noGrp="1"/>
          </p:cNvSpPr>
          <p:nvPr>
            <p:ph type="title"/>
          </p:nvPr>
        </p:nvSpPr>
        <p:spPr>
          <a:xfrm>
            <a:off x="537210" y="226767"/>
            <a:ext cx="7886700" cy="687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Использованные ресурсы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4806" y="142019"/>
            <a:ext cx="7886700" cy="7958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Цель: получить древесный уголь и исследовать его свойства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474617" y="2062681"/>
            <a:ext cx="6519867" cy="566738"/>
            <a:chOff x="1248" y="2023"/>
            <a:chExt cx="4107" cy="357"/>
          </a:xfrm>
        </p:grpSpPr>
        <p:sp>
          <p:nvSpPr>
            <p:cNvPr id="84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  <a:contourClr>
                <a:srgbClr val="99CC00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6" name="Text Box 10"/>
            <p:cNvSpPr txBox="1">
              <a:spLocks noChangeArrowheads="1"/>
            </p:cNvSpPr>
            <p:nvPr/>
          </p:nvSpPr>
          <p:spPr bwMode="gray">
            <a:xfrm>
              <a:off x="1691" y="2023"/>
              <a:ext cx="366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002060"/>
                  </a:solidFill>
                </a:rPr>
                <a:t>Создать установку для получения древесного угля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87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1</a:t>
              </a:r>
            </a:p>
          </p:txBody>
        </p:sp>
      </p:grpSp>
      <p:grpSp>
        <p:nvGrpSpPr>
          <p:cNvPr id="88" name="Group 12"/>
          <p:cNvGrpSpPr>
            <a:grpSpLocks/>
          </p:cNvGrpSpPr>
          <p:nvPr/>
        </p:nvGrpSpPr>
        <p:grpSpPr bwMode="auto">
          <a:xfrm>
            <a:off x="422365" y="3016493"/>
            <a:ext cx="8355018" cy="555625"/>
            <a:chOff x="1248" y="2640"/>
            <a:chExt cx="5263" cy="350"/>
          </a:xfrm>
        </p:grpSpPr>
        <p:sp>
          <p:nvSpPr>
            <p:cNvPr id="89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  <a:contourClr>
                <a:srgbClr val="006699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1688" y="2641"/>
              <a:ext cx="482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sz="2000" b="1" dirty="0" smtClean="0">
                  <a:solidFill>
                    <a:srgbClr val="002060"/>
                  </a:solidFill>
                </a:rPr>
                <a:t>Получить древесный уголь из древесины разных пород деревьев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92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2</a:t>
              </a:r>
            </a:p>
          </p:txBody>
        </p:sp>
      </p:grpSp>
      <p:grpSp>
        <p:nvGrpSpPr>
          <p:cNvPr id="93" name="Group 17"/>
          <p:cNvGrpSpPr>
            <a:grpSpLocks/>
          </p:cNvGrpSpPr>
          <p:nvPr/>
        </p:nvGrpSpPr>
        <p:grpSpPr bwMode="auto">
          <a:xfrm>
            <a:off x="422366" y="3784708"/>
            <a:ext cx="6926269" cy="708025"/>
            <a:chOff x="1248" y="3153"/>
            <a:chExt cx="4363" cy="446"/>
          </a:xfrm>
        </p:grpSpPr>
        <p:sp>
          <p:nvSpPr>
            <p:cNvPr id="94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5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  <a:contourClr>
                <a:srgbClr val="FF9933"/>
              </a:contour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96" name="Text Box 20"/>
            <p:cNvSpPr txBox="1">
              <a:spLocks noChangeArrowheads="1"/>
            </p:cNvSpPr>
            <p:nvPr/>
          </p:nvSpPr>
          <p:spPr bwMode="gray">
            <a:xfrm>
              <a:off x="1756" y="3153"/>
              <a:ext cx="385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000" b="1" dirty="0" smtClean="0">
                  <a:solidFill>
                    <a:srgbClr val="002060"/>
                  </a:solidFill>
                </a:rPr>
                <a:t>Исследовать свойства полученного угля в сравнении </a:t>
              </a:r>
            </a:p>
            <a:p>
              <a:pPr algn="l"/>
              <a:r>
                <a:rPr lang="ru-RU" sz="2000" b="1" dirty="0" smtClean="0">
                  <a:solidFill>
                    <a:srgbClr val="002060"/>
                  </a:solidFill>
                </a:rPr>
                <a:t>с активированным и промышленным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97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3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448595" y="1201783"/>
            <a:ext cx="216843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3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Задачи:</a:t>
            </a:r>
          </a:p>
        </p:txBody>
      </p:sp>
    </p:spTree>
    <p:extLst>
      <p:ext uri="{BB962C8B-B14F-4D97-AF65-F5344CB8AC3E}">
        <p14:creationId xmlns:p14="http://schemas.microsoft.com/office/powerpoint/2010/main" xmlns="" val="17242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107115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Установка для получения древесного угля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41966" y="3378925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ОЛЬХА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D:\Desktop\УГОЛЬ\Изображение 08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37806" y="2455817"/>
            <a:ext cx="5708468" cy="364453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95941" y="3735976"/>
            <a:ext cx="1959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СТЕРИЛИЗАТОР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69816" y="4441371"/>
            <a:ext cx="1946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ПОДСТАВКА ИЗ СТАЛЬНОЙ ПРОВОЛОКИ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56755" y="2521131"/>
            <a:ext cx="1946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ОТВЕРСТИЕ В КРЫШКЕ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672045" y="6230983"/>
            <a:ext cx="1776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ЗАДВИЖКА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918858" y="6204857"/>
            <a:ext cx="1763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СПИРТОВКА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423851" y="2913017"/>
            <a:ext cx="2050869" cy="41801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712721" y="3317966"/>
            <a:ext cx="1062445" cy="294785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828800" y="3931920"/>
            <a:ext cx="1410789" cy="1306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1606731" y="4428309"/>
            <a:ext cx="1554480" cy="47026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3" idx="0"/>
          </p:cNvCxnSpPr>
          <p:nvPr/>
        </p:nvCxnSpPr>
        <p:spPr>
          <a:xfrm flipH="1" flipV="1">
            <a:off x="4794069" y="5342710"/>
            <a:ext cx="6532" cy="86214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D:\Desktop\УГОЛЬ\155___03\IMG_924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05302" y="4767129"/>
            <a:ext cx="2638697" cy="20908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TextBox 28"/>
          <p:cNvSpPr txBox="1"/>
          <p:nvPr/>
        </p:nvSpPr>
        <p:spPr>
          <a:xfrm>
            <a:off x="235131" y="1058091"/>
            <a:ext cx="8712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Установку для получения древесного угля мы изготовили из стерилизатора (кипятильник дезинфикационный).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В крышке просверлили отверстие, прикрепили задвижку для него. Отдельно изготовили подставку из стальной проволоки.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54" y="1"/>
            <a:ext cx="8791303" cy="1071154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Получение древесного угля</a:t>
            </a:r>
            <a:endParaRPr lang="ru-RU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41966" y="3378925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ОЛЬХА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6571" y="1110343"/>
            <a:ext cx="86214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Испытание установки мы проводили двумя способами: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1027" name="Picture 3" descr="D:\Desktop\УГОЛЬ\155___03\IMG_92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4320" y="1925683"/>
            <a:ext cx="3958046" cy="3793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D:\Desktop\УГОЛЬ\ФОТО\IMAG285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4698" y="2105048"/>
            <a:ext cx="3826226" cy="3538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Стрелка вниз 8"/>
          <p:cNvSpPr/>
          <p:nvPr/>
        </p:nvSpPr>
        <p:spPr>
          <a:xfrm rot="2376045">
            <a:off x="3570017" y="1417041"/>
            <a:ext cx="207102" cy="833251"/>
          </a:xfrm>
          <a:prstGeom prst="downArrow">
            <a:avLst>
              <a:gd name="adj1" fmla="val 50000"/>
              <a:gd name="adj2" fmla="val 7857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8437740">
            <a:off x="5729071" y="1313927"/>
            <a:ext cx="177049" cy="911414"/>
          </a:xfrm>
          <a:prstGeom prst="downArrow">
            <a:avLst>
              <a:gd name="adj1" fmla="val 50000"/>
              <a:gd name="adj2" fmla="val 7857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00445" y="5590903"/>
            <a:ext cx="3918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На открытом воздухе с использованием газовой горелки. Этот способ оказался самым удачным. На получение каждой партии угля тратили 25-30 минут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94215" y="5429795"/>
            <a:ext cx="39188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В вытяжном шкафу в кабинете химии с использованием самодельной спиртовки с двумя фитилями. Этот способ очень затратный по времени: 45-50 минут на каждую партию.</a:t>
            </a:r>
            <a:endParaRPr lang="ru-RU" sz="16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esktop\УГОЛЬ\155___03\IMG_924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2070" y="2664822"/>
            <a:ext cx="2468880" cy="2259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54" y="1"/>
            <a:ext cx="8791303" cy="1071154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Получение древесного угля</a:t>
            </a:r>
            <a:endParaRPr lang="ru-RU" sz="4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9817" y="1018290"/>
            <a:ext cx="87259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Ход работы:</a:t>
            </a:r>
          </a:p>
          <a:p>
            <a:pPr marL="457200" indent="-4572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Засыпали древесную стружку в стерилизатор </a:t>
            </a:r>
          </a:p>
          <a:p>
            <a:pPr marL="457200" indent="-4572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Нагревали древесину без доступа воздуха (как только из отверстия начинал выходить сизый дым, закрывали задвижку на крышке).</a:t>
            </a:r>
          </a:p>
          <a:p>
            <a:pPr marL="457200" indent="-4572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В результате образовывался древесный уголь, газ с неприятным запахом и жидкие продукты реакции.</a:t>
            </a:r>
          </a:p>
        </p:txBody>
      </p:sp>
      <p:pic>
        <p:nvPicPr>
          <p:cNvPr id="23554" name="Picture 2" descr="D:\Desktop\УГОЛЬ\155___03\IMG_9255.JPG"/>
          <p:cNvPicPr>
            <a:picLocks noChangeAspect="1" noChangeArrowheads="1"/>
          </p:cNvPicPr>
          <p:nvPr/>
        </p:nvPicPr>
        <p:blipFill>
          <a:blip r:embed="rId3" cstate="email"/>
          <a:srcRect l="-246"/>
          <a:stretch>
            <a:fillRect/>
          </a:stretch>
        </p:blipFill>
        <p:spPr bwMode="auto">
          <a:xfrm>
            <a:off x="4304438" y="4794069"/>
            <a:ext cx="4839562" cy="2063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6" name="Picture 4" descr="D:\Desktop\УГОЛЬ\155___03\IMG_9254.JPG"/>
          <p:cNvPicPr>
            <a:picLocks noChangeAspect="1" noChangeArrowheads="1"/>
          </p:cNvPicPr>
          <p:nvPr/>
        </p:nvPicPr>
        <p:blipFill>
          <a:blip r:embed="rId4" cstate="email"/>
          <a:srcRect r="-391"/>
          <a:stretch>
            <a:fillRect/>
          </a:stretch>
        </p:blipFill>
        <p:spPr bwMode="auto">
          <a:xfrm>
            <a:off x="522513" y="4944661"/>
            <a:ext cx="3775167" cy="19133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D:\Desktop\УГОЛЬ\155___03\IMG_924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17075" y="2886891"/>
            <a:ext cx="3696788" cy="13193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D:\Desktop\УГОЛЬ\155___03\IMG_927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590947" y="2677885"/>
            <a:ext cx="2370069" cy="2050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9461" y="1"/>
            <a:ext cx="7886700" cy="107115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В  качестве  сырья  использовали стружку  трёх  пород  деревьев</a:t>
            </a:r>
            <a:endParaRPr lang="ru-RU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79288" y="1058092"/>
            <a:ext cx="2603500" cy="2547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957" y="1045028"/>
            <a:ext cx="2630619" cy="25973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8366" y="1045029"/>
            <a:ext cx="2455815" cy="2542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D:\Desktop\УГОЛЬ\ФОТО\IMAG283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3840481"/>
            <a:ext cx="3176887" cy="25080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2" descr="D:\Desktop\УГОЛЬ\ФОТО\IMAG2835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01267" y="3853543"/>
            <a:ext cx="2942733" cy="24950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 descr="D:\Desktop\УГОЛЬ\ФОТО\IMAG2835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41875" y="3827417"/>
            <a:ext cx="3115234" cy="2495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Стрелка вниз 14"/>
          <p:cNvSpPr/>
          <p:nvPr/>
        </p:nvSpPr>
        <p:spPr>
          <a:xfrm>
            <a:off x="1319349" y="3540033"/>
            <a:ext cx="248193" cy="1201784"/>
          </a:xfrm>
          <a:prstGeom prst="downArrow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567647" y="3522617"/>
            <a:ext cx="252547" cy="1193074"/>
          </a:xfrm>
          <a:prstGeom prst="downArrow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737566" y="3500846"/>
            <a:ext cx="217714" cy="1136467"/>
          </a:xfrm>
          <a:prstGeom prst="downArrow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9461" y="1"/>
            <a:ext cx="7886700" cy="107115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Способность угля впитывать воду</a:t>
            </a:r>
            <a:endParaRPr lang="ru-RU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41966" y="3378925"/>
            <a:ext cx="1619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ОЛЬХА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Users\work\Downloads\20170322_104429 (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86444" y="3958047"/>
            <a:ext cx="6087293" cy="2063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D:\Desktop\УГОЛЬ\ФОТО\IMAG289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8255" y="3931920"/>
            <a:ext cx="1534865" cy="21814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545873" y="1136465"/>
          <a:ext cx="4310744" cy="2533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5372"/>
                <a:gridCol w="2155372"/>
              </a:tblGrid>
              <a:tr h="70539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Исследуемый</a:t>
                      </a:r>
                    </a:p>
                    <a:p>
                      <a:pPr algn="ctr"/>
                      <a:r>
                        <a:rPr lang="ru-RU" sz="1800" dirty="0" smtClean="0"/>
                        <a:t>древесный  уголь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Вес через 15 минут замачивания (г)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33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/>
                        <a:t>Берёзовый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sz="1800" dirty="0" smtClean="0"/>
                        <a:t>    из магазина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16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Берёзовый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14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 Ольховый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17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25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4. Дубовый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13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5943" y="1071154"/>
            <a:ext cx="44413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Ход эксперимента: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Взвесили по 5 г полученного нами угля. Для сравнения использовали берёзовый уголь, купленный в магазине. Разложили образцы в стеклянные банки.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В каждую банку добавили по 100 мл воды. Через 15 минут слили воду через хлопчатобумажную салфетку, образцы разложили в одноразовые стаканы и взвесили. Результаты занесли в таблицу.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74320" y="5934670"/>
            <a:ext cx="941832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u="sng" dirty="0" smtClean="0">
                <a:solidFill>
                  <a:srgbClr val="C00000"/>
                </a:solidFill>
              </a:rPr>
              <a:t>Вывод</a:t>
            </a:r>
            <a:r>
              <a:rPr lang="ru-RU" sz="1700" b="1" dirty="0" smtClean="0">
                <a:solidFill>
                  <a:srgbClr val="C00000"/>
                </a:solidFill>
              </a:rPr>
              <a:t>: впитывающая способность исследуемых образцов примерно одинакова. </a:t>
            </a:r>
          </a:p>
          <a:p>
            <a:pPr algn="ctr"/>
            <a:r>
              <a:rPr lang="ru-RU" sz="1700" b="1" dirty="0" smtClean="0">
                <a:solidFill>
                  <a:srgbClr val="C00000"/>
                </a:solidFill>
              </a:rPr>
              <a:t>Наибольшее количество воды впитал в себя ольховый уголь.  Его впитывающая </a:t>
            </a:r>
          </a:p>
          <a:p>
            <a:pPr algn="ctr"/>
            <a:r>
              <a:rPr lang="ru-RU" sz="1700" b="1" dirty="0" smtClean="0">
                <a:solidFill>
                  <a:srgbClr val="C00000"/>
                </a:solidFill>
              </a:rPr>
              <a:t>способность даже выше, чем у берёзового угля промышленного производства.</a:t>
            </a:r>
            <a:endParaRPr lang="ru-RU" sz="17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Адсорбция растворённых веществ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5441" y="1457449"/>
            <a:ext cx="8681805" cy="430887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C00000"/>
                </a:solidFill>
              </a:rPr>
              <a:t>Цель работы: </a:t>
            </a:r>
            <a:r>
              <a:rPr lang="ru-RU" sz="2000" b="1" dirty="0" smtClean="0">
                <a:solidFill>
                  <a:srgbClr val="002060"/>
                </a:solidFill>
              </a:rPr>
              <a:t>исследовать поглотительную способность красящих веществ из различных растворов древесным и активированным углём.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C00000"/>
                </a:solidFill>
              </a:rPr>
              <a:t>Ход работы.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/>
              <a:t>1.  Приготовили 0,1% водные растворы перманганата </a:t>
            </a:r>
            <a:r>
              <a:rPr lang="ru-RU" dirty="0" smtClean="0"/>
              <a:t>калия  и </a:t>
            </a:r>
            <a:r>
              <a:rPr lang="ru-RU" dirty="0" smtClean="0"/>
              <a:t>клюквенного сока.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lang="ru-RU" dirty="0" smtClean="0"/>
              <a:t>Каждый раствор разлили в  4 химических стакана по 25 мл.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lang="ru-RU" dirty="0" smtClean="0"/>
              <a:t>Добавили в стаканы по 1 г измельчённого угля: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dirty="0" smtClean="0"/>
              <a:t>Ольховый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dirty="0" smtClean="0"/>
              <a:t>Дубовый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dirty="0" smtClean="0"/>
              <a:t>Берёзовый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dirty="0" smtClean="0"/>
              <a:t>Активированный в таблетках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/>
              <a:t>4. Для контроля использовали изначально приготовленные растворы без добавления угля.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/>
              <a:t>5. Наблюдения проводили через 10 и через 20 минут, результаты фиксировали в таблице.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ru-RU" sz="43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Адсорбция растворённых веществ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35130" y="1632856"/>
          <a:ext cx="8660676" cy="4138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169"/>
                <a:gridCol w="2165169"/>
                <a:gridCol w="2165169"/>
                <a:gridCol w="2165169"/>
              </a:tblGrid>
              <a:tr h="398034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Уголь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Цвет раствора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9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Через 10 минут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Через 20 минут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После фильтрации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Контрольный стакан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розово-красный</a:t>
                      </a:r>
                    </a:p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розово-красный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розово-красный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Ольховый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бледно-розово-красный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71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Дубовый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розово-красный</a:t>
                      </a:r>
                    </a:p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бледно-розово-красный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бледно-розово-красный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Берёзовый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розово-красный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бледно-розово-красный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бледно-розово-красный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0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Активированный в таблетках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  <a:p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бесцветный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76995" y="1005840"/>
            <a:ext cx="7067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Раствор клюквенного сока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625</Words>
  <Application>Microsoft Office PowerPoint</Application>
  <PresentationFormat>Экран (4:3)</PresentationFormat>
  <Paragraphs>144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УГОЛЬНАЯ ИСТОРИЯ</vt:lpstr>
      <vt:lpstr>Цель: получить древесный уголь и исследовать его свойства</vt:lpstr>
      <vt:lpstr>Установка для получения древесного угля</vt:lpstr>
      <vt:lpstr>Получение древесного угля</vt:lpstr>
      <vt:lpstr>Получение древесного угля</vt:lpstr>
      <vt:lpstr>В  качестве  сырья  использовали стружку  трёх  пород  деревьев</vt:lpstr>
      <vt:lpstr>Способность угля впитывать воду</vt:lpstr>
      <vt:lpstr>Адсорбция растворённых веществ</vt:lpstr>
      <vt:lpstr>Адсорбция растворённых веществ</vt:lpstr>
      <vt:lpstr>Адсорбция растворённых веществ</vt:lpstr>
      <vt:lpstr>Адсорбция растворённых веществ</vt:lpstr>
      <vt:lpstr>Адсорбция растворённых веществ</vt:lpstr>
      <vt:lpstr>Слайд 13</vt:lpstr>
      <vt:lpstr>Использованные ресурсы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work</cp:lastModifiedBy>
  <cp:revision>120</cp:revision>
  <dcterms:created xsi:type="dcterms:W3CDTF">2014-11-21T11:00:06Z</dcterms:created>
  <dcterms:modified xsi:type="dcterms:W3CDTF">2017-04-02T18:28:03Z</dcterms:modified>
</cp:coreProperties>
</file>